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72" d="100"/>
          <a:sy n="72" d="100"/>
        </p:scale>
        <p:origin x="6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F7EAA-547D-4BF0-9571-F8BCA3E00D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CBCF3E-FEEC-40E1-975D-CA5A9C0AED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C000F1-568A-4C6E-A3A5-52E2D3DA8C00}"/>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5" name="Footer Placeholder 4">
            <a:extLst>
              <a:ext uri="{FF2B5EF4-FFF2-40B4-BE49-F238E27FC236}">
                <a16:creationId xmlns:a16="http://schemas.microsoft.com/office/drawing/2014/main" id="{C8513A08-7D3E-4F3F-97F8-09A906669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DB9367-2F19-41FA-9591-A55DEEA2CCCE}"/>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82915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31DBA-976F-4B0F-962C-F710123F22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5CBFE9-2476-4FF6-9E8C-49DC681910D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C8276-CA5F-42B5-8E79-F0431C147159}"/>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5" name="Footer Placeholder 4">
            <a:extLst>
              <a:ext uri="{FF2B5EF4-FFF2-40B4-BE49-F238E27FC236}">
                <a16:creationId xmlns:a16="http://schemas.microsoft.com/office/drawing/2014/main" id="{19454986-C585-4DA6-AD01-58D083513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83A19-1F3C-4CD7-89BE-03603078BB34}"/>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3223443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DFF058-6FA1-4BE8-A099-DB00FEAF83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9AC9C6F-161A-4CF9-B0C0-89D12A7219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C33612-3F7D-4449-80FD-6420AD613CCC}"/>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5" name="Footer Placeholder 4">
            <a:extLst>
              <a:ext uri="{FF2B5EF4-FFF2-40B4-BE49-F238E27FC236}">
                <a16:creationId xmlns:a16="http://schemas.microsoft.com/office/drawing/2014/main" id="{7B81A699-5802-4608-92F9-695E92002B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BC69D-2F26-45C8-B78B-890667E6C455}"/>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3862954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D42AE-0779-4266-B0E4-550B591633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095A00-579D-463D-931E-9187E25F4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D8203D-6B18-4BE4-BE1C-CD7D67908048}"/>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5" name="Footer Placeholder 4">
            <a:extLst>
              <a:ext uri="{FF2B5EF4-FFF2-40B4-BE49-F238E27FC236}">
                <a16:creationId xmlns:a16="http://schemas.microsoft.com/office/drawing/2014/main" id="{A6E7897E-8B32-4E16-A504-5D21C61877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B416AF-798C-49C0-9A84-5008DB748527}"/>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9836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5B0A-BD42-4EB8-B8EF-03255CACBA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014C62-651F-469B-93CB-F543F1D525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40E8E9-570D-4709-BD5B-836808C28E52}"/>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5" name="Footer Placeholder 4">
            <a:extLst>
              <a:ext uri="{FF2B5EF4-FFF2-40B4-BE49-F238E27FC236}">
                <a16:creationId xmlns:a16="http://schemas.microsoft.com/office/drawing/2014/main" id="{DF5D0592-4DDB-463B-829B-9C17E7B89D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BC8DBC-A6AD-4FF0-A320-4ED6EAA749C3}"/>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3868084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E171A-77A4-4835-A22B-C58B45146A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C514B0-57AB-4DC0-B4DC-F5DFC9740F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209529-1F28-43BB-8952-D089A69BCB8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B2DEFA-E286-4435-AE15-919DD866F58D}"/>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6" name="Footer Placeholder 5">
            <a:extLst>
              <a:ext uri="{FF2B5EF4-FFF2-40B4-BE49-F238E27FC236}">
                <a16:creationId xmlns:a16="http://schemas.microsoft.com/office/drawing/2014/main" id="{70181DF2-02C2-4A6F-91FC-B8680AA54E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5882A6-77F7-4294-B1E9-6CA93B88226A}"/>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372875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50768-507E-484F-A6D7-3849AFA202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036CA2-368A-45A1-BF07-0DB7772B91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8BAAB3E-10CD-4A94-B05A-03B0CAFAE6B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95F0BE-A4F6-46AF-887D-F1917EBF44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9C16BDC-5E46-43AB-BDC1-34D22441BB6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56BD7F-BD2D-4A2F-99F0-6F1F20BEE336}"/>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8" name="Footer Placeholder 7">
            <a:extLst>
              <a:ext uri="{FF2B5EF4-FFF2-40B4-BE49-F238E27FC236}">
                <a16:creationId xmlns:a16="http://schemas.microsoft.com/office/drawing/2014/main" id="{2A51C096-2757-422F-9CE3-E764823515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BFA033-CCD2-4F4B-BAFB-6A6B701E6FBD}"/>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3447276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D588C-A175-4237-9D43-139598BD64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641EE6-6759-4E1D-B8E9-031BCEF2F4E9}"/>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4" name="Footer Placeholder 3">
            <a:extLst>
              <a:ext uri="{FF2B5EF4-FFF2-40B4-BE49-F238E27FC236}">
                <a16:creationId xmlns:a16="http://schemas.microsoft.com/office/drawing/2014/main" id="{996B5FE6-48E3-4265-A161-0072E71792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02C322-80E6-485F-8B1E-B9B60F3350DA}"/>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262991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57253D-9882-4962-913A-87CA739F0F88}"/>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3" name="Footer Placeholder 2">
            <a:extLst>
              <a:ext uri="{FF2B5EF4-FFF2-40B4-BE49-F238E27FC236}">
                <a16:creationId xmlns:a16="http://schemas.microsoft.com/office/drawing/2014/main" id="{F28B1DFC-A400-481F-9DDB-BDB7FFA4CE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7242F5-B233-4F14-9AE0-4FE57033564A}"/>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1071542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8347E-6FCD-49E5-AAA5-AAA838B919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BD1B33-1D59-4EA3-99D2-FC6855F68E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56C2BC-C6D0-464F-8B24-844365478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908C1A-686C-4F31-BC85-4C7282290E0D}"/>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6" name="Footer Placeholder 5">
            <a:extLst>
              <a:ext uri="{FF2B5EF4-FFF2-40B4-BE49-F238E27FC236}">
                <a16:creationId xmlns:a16="http://schemas.microsoft.com/office/drawing/2014/main" id="{3C229430-4F2F-40CD-AA51-A246827A85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F2AF43-BD5A-4566-81FC-F496DDBDE6B8}"/>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112888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C4350-9810-4B70-BDC9-A5BFAE635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BF3559-79D3-48AE-8749-03402D5656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713D5B-DEBE-49CD-B11B-742320BC6E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9B540A-048E-42A6-9DC8-0D2FFD2B8150}"/>
              </a:ext>
            </a:extLst>
          </p:cNvPr>
          <p:cNvSpPr>
            <a:spLocks noGrp="1"/>
          </p:cNvSpPr>
          <p:nvPr>
            <p:ph type="dt" sz="half" idx="10"/>
          </p:nvPr>
        </p:nvSpPr>
        <p:spPr/>
        <p:txBody>
          <a:bodyPr/>
          <a:lstStyle/>
          <a:p>
            <a:fld id="{A93AC7DA-C0A2-46ED-8FF0-7C30A37E652D}" type="datetimeFigureOut">
              <a:rPr lang="en-US" smtClean="0"/>
              <a:t>7/9/2018</a:t>
            </a:fld>
            <a:endParaRPr lang="en-US"/>
          </a:p>
        </p:txBody>
      </p:sp>
      <p:sp>
        <p:nvSpPr>
          <p:cNvPr id="6" name="Footer Placeholder 5">
            <a:extLst>
              <a:ext uri="{FF2B5EF4-FFF2-40B4-BE49-F238E27FC236}">
                <a16:creationId xmlns:a16="http://schemas.microsoft.com/office/drawing/2014/main" id="{704AD363-7ED2-4D05-A2A9-F6B0D8AECA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E466B-A925-4CA6-BA66-8F8B8028B6AF}"/>
              </a:ext>
            </a:extLst>
          </p:cNvPr>
          <p:cNvSpPr>
            <a:spLocks noGrp="1"/>
          </p:cNvSpPr>
          <p:nvPr>
            <p:ph type="sldNum" sz="quarter" idx="12"/>
          </p:nvPr>
        </p:nvSpPr>
        <p:spPr/>
        <p:txBody>
          <a:bodyPr/>
          <a:lstStyle/>
          <a:p>
            <a:fld id="{B84E0BD5-9128-49C8-BEEB-26B26D02810B}" type="slidenum">
              <a:rPr lang="en-US" smtClean="0"/>
              <a:t>‹#›</a:t>
            </a:fld>
            <a:endParaRPr lang="en-US"/>
          </a:p>
        </p:txBody>
      </p:sp>
    </p:spTree>
    <p:extLst>
      <p:ext uri="{BB962C8B-B14F-4D97-AF65-F5344CB8AC3E}">
        <p14:creationId xmlns:p14="http://schemas.microsoft.com/office/powerpoint/2010/main" val="4275548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C6243D-96E3-413C-8FAE-A7B413F15A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27D151-CE5F-4C6F-A513-F2F54B1A99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821AFA-AED1-490F-AE6D-0475B5109C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AC7DA-C0A2-46ED-8FF0-7C30A37E652D}" type="datetimeFigureOut">
              <a:rPr lang="en-US" smtClean="0"/>
              <a:t>7/9/2018</a:t>
            </a:fld>
            <a:endParaRPr lang="en-US"/>
          </a:p>
        </p:txBody>
      </p:sp>
      <p:sp>
        <p:nvSpPr>
          <p:cNvPr id="5" name="Footer Placeholder 4">
            <a:extLst>
              <a:ext uri="{FF2B5EF4-FFF2-40B4-BE49-F238E27FC236}">
                <a16:creationId xmlns:a16="http://schemas.microsoft.com/office/drawing/2014/main" id="{A17E1392-CA61-491D-B509-B4DBC4E208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10B1FE-434F-4CC7-8856-95B9E41E03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E0BD5-9128-49C8-BEEB-26B26D02810B}" type="slidenum">
              <a:rPr lang="en-US" smtClean="0"/>
              <a:t>‹#›</a:t>
            </a:fld>
            <a:endParaRPr lang="en-US"/>
          </a:p>
        </p:txBody>
      </p:sp>
    </p:spTree>
    <p:extLst>
      <p:ext uri="{BB962C8B-B14F-4D97-AF65-F5344CB8AC3E}">
        <p14:creationId xmlns:p14="http://schemas.microsoft.com/office/powerpoint/2010/main" val="2086693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6AE5B-CD75-4DC4-87C5-3661C72AE8B5}"/>
              </a:ext>
            </a:extLst>
          </p:cNvPr>
          <p:cNvSpPr>
            <a:spLocks noGrp="1"/>
          </p:cNvSpPr>
          <p:nvPr>
            <p:ph type="ctrTitle"/>
          </p:nvPr>
        </p:nvSpPr>
        <p:spPr>
          <a:xfrm>
            <a:off x="1524000" y="-149846"/>
            <a:ext cx="9144000" cy="2387600"/>
          </a:xfrm>
        </p:spPr>
        <p:txBody>
          <a:bodyPr>
            <a:normAutofit/>
          </a:bodyPr>
          <a:lstStyle/>
          <a:p>
            <a:r>
              <a:rPr lang="en-US" sz="9600" b="1" dirty="0">
                <a:latin typeface="Arial Black" panose="020B0A04020102020204" pitchFamily="34" charset="0"/>
              </a:rPr>
              <a:t>Beer tasting</a:t>
            </a:r>
          </a:p>
        </p:txBody>
      </p:sp>
      <p:sp>
        <p:nvSpPr>
          <p:cNvPr id="3" name="Subtitle 2">
            <a:extLst>
              <a:ext uri="{FF2B5EF4-FFF2-40B4-BE49-F238E27FC236}">
                <a16:creationId xmlns:a16="http://schemas.microsoft.com/office/drawing/2014/main" id="{F60ED25F-D552-4B20-B492-CB781B942699}"/>
              </a:ext>
            </a:extLst>
          </p:cNvPr>
          <p:cNvSpPr>
            <a:spLocks noGrp="1"/>
          </p:cNvSpPr>
          <p:nvPr>
            <p:ph type="subTitle" idx="1"/>
          </p:nvPr>
        </p:nvSpPr>
        <p:spPr/>
        <p:txBody>
          <a:bodyPr>
            <a:normAutofit/>
          </a:bodyPr>
          <a:lstStyle/>
          <a:p>
            <a:r>
              <a:rPr lang="en-US" sz="4000" dirty="0"/>
              <a:t>(and why it’s totally unfair)</a:t>
            </a:r>
          </a:p>
        </p:txBody>
      </p:sp>
    </p:spTree>
    <p:extLst>
      <p:ext uri="{BB962C8B-B14F-4D97-AF65-F5344CB8AC3E}">
        <p14:creationId xmlns:p14="http://schemas.microsoft.com/office/powerpoint/2010/main" val="3988774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B2A238-C100-4D63-B92D-A2A91EE3EC3C}"/>
              </a:ext>
            </a:extLst>
          </p:cNvPr>
          <p:cNvSpPr txBox="1"/>
          <p:nvPr/>
        </p:nvSpPr>
        <p:spPr>
          <a:xfrm>
            <a:off x="496389" y="522514"/>
            <a:ext cx="11207931" cy="3785652"/>
          </a:xfrm>
          <a:prstGeom prst="rect">
            <a:avLst/>
          </a:prstGeom>
          <a:noFill/>
        </p:spPr>
        <p:txBody>
          <a:bodyPr wrap="square" rtlCol="0">
            <a:spAutoFit/>
          </a:bodyPr>
          <a:lstStyle/>
          <a:p>
            <a:r>
              <a:rPr lang="en-US" sz="4800" dirty="0"/>
              <a:t>During the brewing, fermenting, maturation and packaging process we typically follow practices that are grounded in science. We do the things we do because someone that is really smart and knows a lot said so.</a:t>
            </a:r>
          </a:p>
        </p:txBody>
      </p:sp>
    </p:spTree>
    <p:extLst>
      <p:ext uri="{BB962C8B-B14F-4D97-AF65-F5344CB8AC3E}">
        <p14:creationId xmlns:p14="http://schemas.microsoft.com/office/powerpoint/2010/main" val="2361892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EBFB27-BC0C-4E1F-9B66-FF7CA0AE701E}"/>
              </a:ext>
            </a:extLst>
          </p:cNvPr>
          <p:cNvSpPr txBox="1"/>
          <p:nvPr/>
        </p:nvSpPr>
        <p:spPr>
          <a:xfrm>
            <a:off x="757646" y="561704"/>
            <a:ext cx="10633165" cy="6463308"/>
          </a:xfrm>
          <a:prstGeom prst="rect">
            <a:avLst/>
          </a:prstGeom>
          <a:noFill/>
        </p:spPr>
        <p:txBody>
          <a:bodyPr wrap="square" rtlCol="0">
            <a:spAutoFit/>
          </a:bodyPr>
          <a:lstStyle/>
          <a:p>
            <a:pPr marL="285750" indent="-285750">
              <a:buFont typeface="Arial" panose="020B0604020202020204" pitchFamily="34" charset="0"/>
              <a:buChar char="•"/>
            </a:pPr>
            <a:r>
              <a:rPr lang="en-US" sz="6600" dirty="0"/>
              <a:t>The beer making process is grounded in science and research and we use things we can measure to make sure we’re doing it right (mash temp, gravity, IBU)</a:t>
            </a:r>
          </a:p>
          <a:p>
            <a:endParaRPr lang="en-US" dirty="0"/>
          </a:p>
        </p:txBody>
      </p:sp>
    </p:spTree>
    <p:extLst>
      <p:ext uri="{BB962C8B-B14F-4D97-AF65-F5344CB8AC3E}">
        <p14:creationId xmlns:p14="http://schemas.microsoft.com/office/powerpoint/2010/main" val="3587024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7802C9-53CF-4E8E-A86B-D25D540EC5EB}"/>
              </a:ext>
            </a:extLst>
          </p:cNvPr>
          <p:cNvSpPr txBox="1"/>
          <p:nvPr/>
        </p:nvSpPr>
        <p:spPr>
          <a:xfrm>
            <a:off x="796835" y="457201"/>
            <a:ext cx="9287692" cy="5539978"/>
          </a:xfrm>
          <a:prstGeom prst="rect">
            <a:avLst/>
          </a:prstGeom>
          <a:noFill/>
        </p:spPr>
        <p:txBody>
          <a:bodyPr wrap="square" rtlCol="0">
            <a:spAutoFit/>
          </a:bodyPr>
          <a:lstStyle/>
          <a:p>
            <a:pPr marL="285750" indent="-285750">
              <a:buFont typeface="Arial" panose="020B0604020202020204" pitchFamily="34" charset="0"/>
              <a:buChar char="•"/>
            </a:pPr>
            <a:r>
              <a:rPr lang="en-US" sz="4800" dirty="0"/>
              <a:t>The beer drinking process is highly individualized and the same beer can be perceived differently by different tasters </a:t>
            </a:r>
          </a:p>
          <a:p>
            <a:pPr marL="285750" indent="-285750">
              <a:buFont typeface="Arial" panose="020B0604020202020204" pitchFamily="34" charset="0"/>
              <a:buChar char="•"/>
            </a:pPr>
            <a:r>
              <a:rPr lang="en-US" sz="4800" dirty="0"/>
              <a:t>That sucks and is unfair because if you make an awesome beer everyone should like it </a:t>
            </a:r>
            <a:r>
              <a:rPr lang="en-US" sz="4800" dirty="0">
                <a:sym typeface="Wingdings" panose="05000000000000000000" pitchFamily="2" charset="2"/>
              </a:rPr>
              <a:t></a:t>
            </a:r>
            <a:endParaRPr lang="en-US" sz="4800" dirty="0"/>
          </a:p>
          <a:p>
            <a:endParaRPr lang="en-US" dirty="0"/>
          </a:p>
        </p:txBody>
      </p:sp>
    </p:spTree>
    <p:extLst>
      <p:ext uri="{BB962C8B-B14F-4D97-AF65-F5344CB8AC3E}">
        <p14:creationId xmlns:p14="http://schemas.microsoft.com/office/powerpoint/2010/main" val="1663775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1D274C-3E39-47E6-B7E6-6212B550C9FC}"/>
              </a:ext>
            </a:extLst>
          </p:cNvPr>
          <p:cNvSpPr txBox="1"/>
          <p:nvPr/>
        </p:nvSpPr>
        <p:spPr>
          <a:xfrm>
            <a:off x="1345474" y="875211"/>
            <a:ext cx="9927772" cy="4524315"/>
          </a:xfrm>
          <a:prstGeom prst="rect">
            <a:avLst/>
          </a:prstGeom>
          <a:noFill/>
        </p:spPr>
        <p:txBody>
          <a:bodyPr wrap="square" rtlCol="0">
            <a:spAutoFit/>
          </a:bodyPr>
          <a:lstStyle/>
          <a:p>
            <a:r>
              <a:rPr lang="en-US" sz="5400" dirty="0"/>
              <a:t>The taste test:</a:t>
            </a:r>
          </a:p>
          <a:p>
            <a:pPr marL="285750" indent="-285750">
              <a:buFont typeface="Arial" panose="020B0604020202020204" pitchFamily="34" charset="0"/>
              <a:buChar char="•"/>
            </a:pPr>
            <a:r>
              <a:rPr lang="en-US" sz="5400" dirty="0"/>
              <a:t>This helps determine the genes you have that determine how you taste beer (and taste other less important stuff like food)</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28335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B53FAE-8E4A-4502-90FB-0DD528127398}"/>
              </a:ext>
            </a:extLst>
          </p:cNvPr>
          <p:cNvSpPr txBox="1"/>
          <p:nvPr/>
        </p:nvSpPr>
        <p:spPr>
          <a:xfrm>
            <a:off x="531222" y="333137"/>
            <a:ext cx="10633166" cy="6524863"/>
          </a:xfrm>
          <a:prstGeom prst="rect">
            <a:avLst/>
          </a:prstGeom>
          <a:noFill/>
        </p:spPr>
        <p:txBody>
          <a:bodyPr wrap="square" rtlCol="0">
            <a:spAutoFit/>
          </a:bodyPr>
          <a:lstStyle/>
          <a:p>
            <a:r>
              <a:rPr lang="en-US" sz="4000" dirty="0"/>
              <a:t>1)Strip number one is control, this is what paper tastes like. Don’t confuse this flavor with anything on the upcoming strips</a:t>
            </a:r>
          </a:p>
          <a:p>
            <a:endParaRPr lang="en-US" sz="4000" dirty="0"/>
          </a:p>
          <a:p>
            <a:r>
              <a:rPr lang="en-US" sz="4000" dirty="0"/>
              <a:t>2)taste the other strips and please write down whether or not you can taste something, and what it tastes like</a:t>
            </a:r>
          </a:p>
          <a:p>
            <a:endParaRPr lang="en-US" sz="4000" dirty="0"/>
          </a:p>
          <a:p>
            <a:r>
              <a:rPr lang="en-US" sz="4000" dirty="0"/>
              <a:t>3) Strip 2 is PTC, strip 3 is Thiourea, and strip 4 is sodium benzoate</a:t>
            </a:r>
          </a:p>
          <a:p>
            <a:endParaRPr lang="en-US" dirty="0"/>
          </a:p>
        </p:txBody>
      </p:sp>
    </p:spTree>
    <p:extLst>
      <p:ext uri="{BB962C8B-B14F-4D97-AF65-F5344CB8AC3E}">
        <p14:creationId xmlns:p14="http://schemas.microsoft.com/office/powerpoint/2010/main" val="145801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205BF9-0DF4-4E82-9865-CEB3B4EDDA01}"/>
              </a:ext>
            </a:extLst>
          </p:cNvPr>
          <p:cNvSpPr txBox="1"/>
          <p:nvPr/>
        </p:nvSpPr>
        <p:spPr>
          <a:xfrm>
            <a:off x="692332" y="352697"/>
            <a:ext cx="10202091" cy="6186309"/>
          </a:xfrm>
          <a:prstGeom prst="rect">
            <a:avLst/>
          </a:prstGeom>
          <a:noFill/>
        </p:spPr>
        <p:txBody>
          <a:bodyPr wrap="square" rtlCol="0">
            <a:spAutoFit/>
          </a:bodyPr>
          <a:lstStyle/>
          <a:p>
            <a:pPr marL="571500" indent="-571500">
              <a:buFont typeface="Arial" panose="020B0604020202020204" pitchFamily="34" charset="0"/>
              <a:buChar char="•"/>
            </a:pPr>
            <a:r>
              <a:rPr lang="en-US" sz="4400" dirty="0"/>
              <a:t>Strip 1 is paper. It tastes like paper</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Strip 2 (PTC) is either flavorless or bitter</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Strip 3 (thiourea) is either flavorless or sweet, salty, bitter or sour</a:t>
            </a:r>
          </a:p>
          <a:p>
            <a:pPr marL="571500" indent="-571500">
              <a:buFont typeface="Arial" panose="020B0604020202020204" pitchFamily="34" charset="0"/>
              <a:buChar char="•"/>
            </a:pPr>
            <a:endParaRPr lang="en-US" sz="4400" dirty="0"/>
          </a:p>
          <a:p>
            <a:pPr marL="571500" indent="-571500">
              <a:buFont typeface="Arial" panose="020B0604020202020204" pitchFamily="34" charset="0"/>
              <a:buChar char="•"/>
            </a:pPr>
            <a:r>
              <a:rPr lang="en-US" sz="4400" dirty="0"/>
              <a:t>Strip 4 (sodium benzoate) is either flavorless or sweet, salty, bitter or sour</a:t>
            </a:r>
          </a:p>
        </p:txBody>
      </p:sp>
    </p:spTree>
    <p:extLst>
      <p:ext uri="{BB962C8B-B14F-4D97-AF65-F5344CB8AC3E}">
        <p14:creationId xmlns:p14="http://schemas.microsoft.com/office/powerpoint/2010/main" val="942825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D3C362-7A64-4E56-B4A5-B14015658A1B}"/>
              </a:ext>
            </a:extLst>
          </p:cNvPr>
          <p:cNvSpPr txBox="1"/>
          <p:nvPr/>
        </p:nvSpPr>
        <p:spPr>
          <a:xfrm>
            <a:off x="1173385" y="0"/>
            <a:ext cx="9209315" cy="6001643"/>
          </a:xfrm>
          <a:prstGeom prst="rect">
            <a:avLst/>
          </a:prstGeom>
          <a:noFill/>
        </p:spPr>
        <p:txBody>
          <a:bodyPr wrap="square" rtlCol="0">
            <a:spAutoFit/>
          </a:bodyPr>
          <a:lstStyle/>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If you tasted nothing on any of the strips, you are a normal taster</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If you tasted strip 2 (PTC) and none other you are a standard supertaster</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If you could taste strip 2 (PTC) and strip 3 (Thiourea) but not strip 4, you are a recessive supertaster</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a:t>If you could taste them all you are a dominant supertaster</a:t>
            </a:r>
          </a:p>
        </p:txBody>
      </p:sp>
    </p:spTree>
    <p:extLst>
      <p:ext uri="{BB962C8B-B14F-4D97-AF65-F5344CB8AC3E}">
        <p14:creationId xmlns:p14="http://schemas.microsoft.com/office/powerpoint/2010/main" val="222407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D2EC88-A8EE-4DB9-A5B3-594C31F99C71}"/>
              </a:ext>
            </a:extLst>
          </p:cNvPr>
          <p:cNvSpPr txBox="1"/>
          <p:nvPr/>
        </p:nvSpPr>
        <p:spPr>
          <a:xfrm>
            <a:off x="1908313" y="1497494"/>
            <a:ext cx="9064487" cy="5170646"/>
          </a:xfrm>
          <a:prstGeom prst="rect">
            <a:avLst/>
          </a:prstGeom>
          <a:noFill/>
        </p:spPr>
        <p:txBody>
          <a:bodyPr wrap="square" rtlCol="0">
            <a:spAutoFit/>
          </a:bodyPr>
          <a:lstStyle/>
          <a:p>
            <a:pPr marL="285750" indent="-285750">
              <a:buFont typeface="Arial" panose="020B0604020202020204" pitchFamily="34" charset="0"/>
              <a:buChar char="•"/>
            </a:pPr>
            <a:r>
              <a:rPr lang="en-US" sz="2400" dirty="0"/>
              <a:t>Your results from this test are only part of the equation when it comes to beer tasting. Sense of smell (or lack thereof), personal preference and palette training are probably more important</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Making broad generalizations from the results of this test isn’t good (i.e. supertasters hate IPA’s, supertasters hate cilantro/coffee, normal tasters are inferior beer judges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This test does help us understand why we don’t always agree on beer tasting, and gives us an idea on what we need to work on as tasters and judges (i.e. a supertaster might need to evaluate hop bitterness and flavor differently, a normal taster might need to find other avenues to accurately identify flavors in beer </a:t>
            </a:r>
          </a:p>
          <a:p>
            <a:endParaRPr lang="en-US" dirty="0"/>
          </a:p>
        </p:txBody>
      </p:sp>
      <p:sp>
        <p:nvSpPr>
          <p:cNvPr id="3" name="TextBox 2">
            <a:extLst>
              <a:ext uri="{FF2B5EF4-FFF2-40B4-BE49-F238E27FC236}">
                <a16:creationId xmlns:a16="http://schemas.microsoft.com/office/drawing/2014/main" id="{5306358B-9472-4E53-82B1-9B12A3B28ED9}"/>
              </a:ext>
            </a:extLst>
          </p:cNvPr>
          <p:cNvSpPr txBox="1"/>
          <p:nvPr/>
        </p:nvSpPr>
        <p:spPr>
          <a:xfrm>
            <a:off x="4015409" y="388642"/>
            <a:ext cx="6056244" cy="646331"/>
          </a:xfrm>
          <a:prstGeom prst="rect">
            <a:avLst/>
          </a:prstGeom>
          <a:noFill/>
        </p:spPr>
        <p:txBody>
          <a:bodyPr wrap="square" rtlCol="0">
            <a:spAutoFit/>
          </a:bodyPr>
          <a:lstStyle/>
          <a:p>
            <a:r>
              <a:rPr lang="en-US" sz="3600" dirty="0"/>
              <a:t>In Conclusion</a:t>
            </a:r>
          </a:p>
        </p:txBody>
      </p:sp>
    </p:spTree>
    <p:extLst>
      <p:ext uri="{BB962C8B-B14F-4D97-AF65-F5344CB8AC3E}">
        <p14:creationId xmlns:p14="http://schemas.microsoft.com/office/powerpoint/2010/main" val="2285477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459</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Calibri</vt:lpstr>
      <vt:lpstr>Calibri Light</vt:lpstr>
      <vt:lpstr>Wingdings</vt:lpstr>
      <vt:lpstr>Office Theme</vt:lpstr>
      <vt:lpstr>Beer tasting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Beer tasting</dc:title>
  <dc:creator>Clifford Sullivan</dc:creator>
  <cp:lastModifiedBy>Clifford Sullivan</cp:lastModifiedBy>
  <cp:revision>7</cp:revision>
  <dcterms:created xsi:type="dcterms:W3CDTF">2018-07-06T15:40:15Z</dcterms:created>
  <dcterms:modified xsi:type="dcterms:W3CDTF">2018-07-09T20:10:06Z</dcterms:modified>
</cp:coreProperties>
</file>